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9144000" cy="5143500" type="screen16x9"/>
  <p:notesSz cx="6858000" cy="9144000"/>
  <p:embeddedFontLst>
    <p:embeddedFont>
      <p:font typeface="Garamond" panose="02020404030301010803" pitchFamily="18"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7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887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87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10486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1048607" name="Google Shape;295;g21b357a57b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8" name="Google Shape;296;g21b357a57b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1048599" name="Google Shape;303;g21b357a57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0" name="Google Shape;304;g21b357a57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1048591" name="Google Shape;311;g21b357a57b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2" name="Google Shape;312;g21b357a57b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1048595" name="Google Shape;320;g21b357a57b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6" name="Google Shape;321;g21b357a57b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1048603" name="Google Shape;328;g21b357a57b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4" name="Google Shape;329;g21b357a57b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1048611" name="Google Shape;336;g21b357a57b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2" name="Google Shape;337;g21b357a57b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1048680" name="Google Shape;344;g21b357a57b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1" name="Google Shape;345;g21b357a57b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1048684" name="Google Shape;352;g5e4e87357c092eb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85" name="Google Shape;353;g5e4e87357c092eb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1048730" name="Google Shape;358;g21b73635432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31" name="Google Shape;359;g21b73635432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1048648" name="Google Shape;231;g21997f41f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9" name="Google Shape;232;g21997f41f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1048652" name="Google Shape;236;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3" name="Google Shape;237;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1048656" name="Google Shape;242;g21997f41fa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7" name="Google Shape;243;g21997f41fa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1048659" name="Google Shape;248;g21997f41fa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0" name="Google Shape;249;g21997f41fa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1048666" name="Google Shape;255;g21b22f9de2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7" name="Google Shape;256;g21b22f9de2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1048670" name="Google Shape;266;g21b22f9de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71" name="Google Shape;267;g21b22f9de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1048676" name="Google Shape;275;g21b22f9de2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77" name="Google Shape;276;g21b22f9de2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1048616" name="Google Shape;286;g21b22f9de2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7" name="Google Shape;287;g21b22f9de2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2097166" name="Google Shape;10;p2" descr="offset_comp_406605.jpg"/>
          <p:cNvPicPr preferRelativeResize="0">
            <a:picLocks/>
          </p:cNvPicPr>
          <p:nvPr/>
        </p:nvPicPr>
        <p:blipFill rotWithShape="1">
          <a:blip r:embed="rId2">
            <a:alphaModFix amt="66000"/>
          </a:blip>
          <a:srcRect l="20991" t="2690" r="40112" b="39565"/>
          <a:stretch>
            <a:fillRect/>
          </a:stretch>
        </p:blipFill>
        <p:spPr>
          <a:xfrm>
            <a:off x="0" y="0"/>
            <a:ext cx="5157900" cy="5143500"/>
          </a:xfrm>
          <a:prstGeom prst="rtTriangle">
            <a:avLst/>
          </a:prstGeom>
          <a:noFill/>
          <a:ln>
            <a:noFill/>
          </a:ln>
        </p:spPr>
      </p:pic>
      <p:pic>
        <p:nvPicPr>
          <p:cNvPr id="2097167" name="Google Shape;11;p2" descr="offset_comp_342327_edtied.jpg"/>
          <p:cNvPicPr preferRelativeResize="0">
            <a:picLocks/>
          </p:cNvPicPr>
          <p:nvPr/>
        </p:nvPicPr>
        <p:blipFill rotWithShape="1">
          <a:blip r:embed="rId3">
            <a:alphaModFix amt="31000"/>
          </a:blip>
          <a:srcRect l="14009" t="35833" r="43289" b="11297"/>
          <a:stretch>
            <a:fillRect/>
          </a:stretch>
        </p:blipFill>
        <p:spPr>
          <a:xfrm rot="10800000">
            <a:off x="6976800" y="-25"/>
            <a:ext cx="2167200" cy="2012700"/>
          </a:xfrm>
          <a:prstGeom prst="rtTriangle">
            <a:avLst/>
          </a:prstGeom>
          <a:noFill/>
          <a:ln>
            <a:noFill/>
          </a:ln>
        </p:spPr>
      </p:pic>
      <p:sp>
        <p:nvSpPr>
          <p:cNvPr id="1048618"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048619"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048620"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
        <p:nvSpPr>
          <p:cNvPr id="1048621"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22"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048840"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1"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2"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3"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40;p11"/>
          <p:cNvGrpSpPr/>
          <p:nvPr/>
        </p:nvGrpSpPr>
        <p:grpSpPr>
          <a:xfrm>
            <a:off x="4406400" y="0"/>
            <a:ext cx="4737600" cy="5143500"/>
            <a:chOff x="4406400" y="0"/>
            <a:chExt cx="4737600" cy="5143500"/>
          </a:xfrm>
        </p:grpSpPr>
        <p:sp>
          <p:nvSpPr>
            <p:cNvPr id="1048844"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5"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6"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7"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8"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49"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0"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1"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2"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3"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4"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5"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6"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7"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8"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9"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0"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1"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862"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endParaRPr/>
          </a:p>
        </p:txBody>
      </p:sp>
      <p:sp>
        <p:nvSpPr>
          <p:cNvPr id="1048863"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048768"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9"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70"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71"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66;p12"/>
          <p:cNvGrpSpPr/>
          <p:nvPr/>
        </p:nvGrpSpPr>
        <p:grpSpPr>
          <a:xfrm>
            <a:off x="0" y="381001"/>
            <a:ext cx="1037850" cy="1016287"/>
            <a:chOff x="0" y="381001"/>
            <a:chExt cx="1037850" cy="1016287"/>
          </a:xfrm>
        </p:grpSpPr>
        <p:sp>
          <p:nvSpPr>
            <p:cNvPr id="1048772"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73"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74"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775"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048776"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777"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17" name="Google Shape;174;p13"/>
          <p:cNvGrpSpPr/>
          <p:nvPr/>
        </p:nvGrpSpPr>
        <p:grpSpPr>
          <a:xfrm>
            <a:off x="0" y="4128572"/>
            <a:ext cx="698925" cy="684657"/>
            <a:chOff x="0" y="3785672"/>
            <a:chExt cx="698925" cy="684657"/>
          </a:xfrm>
        </p:grpSpPr>
        <p:sp>
          <p:nvSpPr>
            <p:cNvPr id="1048808"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9"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810"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lvl1pPr>
          </a:lstStyle>
          <a:p>
            <a:endParaRPr/>
          </a:p>
        </p:txBody>
      </p:sp>
      <p:sp>
        <p:nvSpPr>
          <p:cNvPr id="1048811"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
        <p:nvSpPr>
          <p:cNvPr id="1048812"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3"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4"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5"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07" name="Google Shape;184;p14"/>
          <p:cNvGrpSpPr/>
          <p:nvPr/>
        </p:nvGrpSpPr>
        <p:grpSpPr>
          <a:xfrm>
            <a:off x="4406400" y="0"/>
            <a:ext cx="4737600" cy="5143065"/>
            <a:chOff x="4406400" y="0"/>
            <a:chExt cx="4737600" cy="5143065"/>
          </a:xfrm>
        </p:grpSpPr>
        <p:sp>
          <p:nvSpPr>
            <p:cNvPr id="1048743"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4"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5"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6"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7"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8"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9"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0"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1"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2"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3"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4"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5"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6"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7"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8"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9"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0"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61"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048762"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763"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
        <p:nvSpPr>
          <p:cNvPr id="1048764"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5"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6"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67"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1048864"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097182" name="Google Shape;213;p16" descr="offset_comp_343059.jpg"/>
          <p:cNvPicPr preferRelativeResize="0">
            <a:picLocks/>
          </p:cNvPicPr>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1048778"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8779"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1048780"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lvl="0" indent="0" algn="r" rtl="0">
              <a:spcBef>
                <a:spcPts val="0"/>
              </a:spcBef>
              <a:spcAft>
                <a:spcPts val="0"/>
              </a:spcAft>
              <a:buNone/>
            </a:pPr>
            <a:fld id="{00000000-1234-1234-1234-123412341234}" type="slidenum">
              <a:rPr lang="en-GB"/>
              <a:t>‹#›</a:t>
            </a:fld>
            <a:endParaRPr lang="en-GB"/>
          </a:p>
        </p:txBody>
      </p:sp>
      <p:sp>
        <p:nvSpPr>
          <p:cNvPr id="1048781"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2"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3"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4"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221;p16"/>
          <p:cNvGrpSpPr/>
          <p:nvPr/>
        </p:nvGrpSpPr>
        <p:grpSpPr>
          <a:xfrm>
            <a:off x="0" y="381001"/>
            <a:ext cx="1037850" cy="1016287"/>
            <a:chOff x="0" y="381001"/>
            <a:chExt cx="1037850" cy="1016287"/>
          </a:xfrm>
        </p:grpSpPr>
        <p:sp>
          <p:nvSpPr>
            <p:cNvPr id="1048785"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6"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19" name="Google Shape;18;p3"/>
          <p:cNvGrpSpPr/>
          <p:nvPr/>
        </p:nvGrpSpPr>
        <p:grpSpPr>
          <a:xfrm>
            <a:off x="4406400" y="0"/>
            <a:ext cx="4737600" cy="5143065"/>
            <a:chOff x="4406400" y="0"/>
            <a:chExt cx="4737600" cy="5143065"/>
          </a:xfrm>
        </p:grpSpPr>
        <p:sp>
          <p:nvSpPr>
            <p:cNvPr id="1048816"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7"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8"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19"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0"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1"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2"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3"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4"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5"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6"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7"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8"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29"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0"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1"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2"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3"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834"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endParaRPr/>
          </a:p>
        </p:txBody>
      </p:sp>
      <p:sp>
        <p:nvSpPr>
          <p:cNvPr id="1048835"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
        <p:nvSpPr>
          <p:cNvPr id="1048836"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7"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8"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39"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64" name="Google Shape;44;p4"/>
          <p:cNvGrpSpPr/>
          <p:nvPr/>
        </p:nvGrpSpPr>
        <p:grpSpPr>
          <a:xfrm>
            <a:off x="4406400" y="0"/>
            <a:ext cx="4737600" cy="5143065"/>
            <a:chOff x="4406400" y="0"/>
            <a:chExt cx="4737600" cy="5143065"/>
          </a:xfrm>
        </p:grpSpPr>
        <p:sp>
          <p:nvSpPr>
            <p:cNvPr id="1048627"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28"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29"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0"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1"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2"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3"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4"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5"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6"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7"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8"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9"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0"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1"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2"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3"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4"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645"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lvl="0" indent="0" algn="r" rtl="0">
              <a:spcBef>
                <a:spcPts val="0"/>
              </a:spcBef>
              <a:spcAft>
                <a:spcPts val="0"/>
              </a:spcAft>
              <a:buNone/>
            </a:pPr>
            <a:fld id="{00000000-1234-1234-1234-123412341234}" type="slidenum">
              <a:rPr lang="en-GB"/>
              <a:t>‹#›</a:t>
            </a:fld>
            <a:endParaRPr lang="en-GB"/>
          </a:p>
        </p:txBody>
      </p:sp>
      <p:sp>
        <p:nvSpPr>
          <p:cNvPr id="1048646"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1048579"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0"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1"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2"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70;p5"/>
          <p:cNvGrpSpPr/>
          <p:nvPr/>
        </p:nvGrpSpPr>
        <p:grpSpPr>
          <a:xfrm>
            <a:off x="0" y="381001"/>
            <a:ext cx="1037850" cy="1016287"/>
            <a:chOff x="0" y="381001"/>
            <a:chExt cx="1037850" cy="1016287"/>
          </a:xfrm>
        </p:grpSpPr>
        <p:sp>
          <p:nvSpPr>
            <p:cNvPr id="1048583"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4"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585"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586"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587"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104878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4878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104879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84;p6"/>
          <p:cNvGrpSpPr/>
          <p:nvPr/>
        </p:nvGrpSpPr>
        <p:grpSpPr>
          <a:xfrm>
            <a:off x="0" y="381001"/>
            <a:ext cx="1037850" cy="1016287"/>
            <a:chOff x="0" y="381001"/>
            <a:chExt cx="1037850" cy="1016287"/>
          </a:xfrm>
        </p:grpSpPr>
        <p:sp>
          <p:nvSpPr>
            <p:cNvPr id="1048794"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5"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96"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48797"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1048732"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48733"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4"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5"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6"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7"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96;p7"/>
          <p:cNvGrpSpPr/>
          <p:nvPr/>
        </p:nvGrpSpPr>
        <p:grpSpPr>
          <a:xfrm>
            <a:off x="0" y="381001"/>
            <a:ext cx="1037850" cy="1016287"/>
            <a:chOff x="0" y="381001"/>
            <a:chExt cx="1037850" cy="1016287"/>
          </a:xfrm>
        </p:grpSpPr>
        <p:sp>
          <p:nvSpPr>
            <p:cNvPr id="1048738"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9"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740"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48741"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lvl="0" indent="0" algn="r" rtl="0">
              <a:spcBef>
                <a:spcPts val="0"/>
              </a:spcBef>
              <a:spcAft>
                <a:spcPts val="0"/>
              </a:spcAft>
              <a:buNone/>
            </a:pPr>
            <a:fld id="{00000000-1234-1234-1234-123412341234}" type="slidenum">
              <a:rPr lang="en-GB"/>
              <a:t>‹#›</a:t>
            </a:fld>
            <a:endParaRPr lang="en-GB"/>
          </a:p>
        </p:txBody>
      </p:sp>
      <p:sp>
        <p:nvSpPr>
          <p:cNvPr id="1048742"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48798"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9"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0"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1"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07;p8"/>
          <p:cNvGrpSpPr/>
          <p:nvPr/>
        </p:nvGrpSpPr>
        <p:grpSpPr>
          <a:xfrm>
            <a:off x="0" y="381001"/>
            <a:ext cx="1037850" cy="1016287"/>
            <a:chOff x="0" y="381001"/>
            <a:chExt cx="1037850" cy="1016287"/>
          </a:xfrm>
        </p:grpSpPr>
        <p:sp>
          <p:nvSpPr>
            <p:cNvPr id="1048802"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03"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804"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805"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806"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807"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04886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6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19;p9"/>
          <p:cNvGrpSpPr/>
          <p:nvPr/>
        </p:nvGrpSpPr>
        <p:grpSpPr>
          <a:xfrm>
            <a:off x="0" y="381001"/>
            <a:ext cx="1037850" cy="1016287"/>
            <a:chOff x="0" y="381001"/>
            <a:chExt cx="1037850" cy="1016287"/>
          </a:xfrm>
        </p:grpSpPr>
        <p:sp>
          <p:nvSpPr>
            <p:cNvPr id="1048869"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70"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871"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872"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048686"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7"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8"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9"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129;p10"/>
          <p:cNvGrpSpPr/>
          <p:nvPr/>
        </p:nvGrpSpPr>
        <p:grpSpPr>
          <a:xfrm>
            <a:off x="0" y="381001"/>
            <a:ext cx="1037850" cy="1016287"/>
            <a:chOff x="0" y="381001"/>
            <a:chExt cx="1037850" cy="1016287"/>
          </a:xfrm>
        </p:grpSpPr>
        <p:sp>
          <p:nvSpPr>
            <p:cNvPr id="104869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69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4869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lvl1pPr>
            <a:lvl2pPr marL="914400" lvl="1" indent="-298450">
              <a:spcBef>
                <a:spcPts val="1600"/>
              </a:spcBef>
              <a:spcAft>
                <a:spcPts val="0"/>
              </a:spcAft>
              <a:buSzPts val="1100"/>
              <a:buChar char="○"/>
            </a:lvl2pPr>
            <a:lvl3pPr marL="1371600" lvl="2" indent="-298450">
              <a:spcBef>
                <a:spcPts val="1600"/>
              </a:spcBef>
              <a:spcAft>
                <a:spcPts val="0"/>
              </a:spcAft>
              <a:buSzPts val="1100"/>
              <a:buChar char="■"/>
            </a:lvl3pPr>
            <a:lvl4pPr marL="1828800" lvl="3" indent="-298450">
              <a:spcBef>
                <a:spcPts val="1600"/>
              </a:spcBef>
              <a:spcAft>
                <a:spcPts val="0"/>
              </a:spcAft>
              <a:buSzPts val="1100"/>
              <a:buChar char="●"/>
            </a:lvl4pPr>
            <a:lvl5pPr marL="2286000" lvl="4" indent="-298450">
              <a:spcBef>
                <a:spcPts val="1600"/>
              </a:spcBef>
              <a:spcAft>
                <a:spcPts val="0"/>
              </a:spcAft>
              <a:buSzPts val="1100"/>
              <a:buChar char="○"/>
            </a:lvl5pPr>
            <a:lvl6pPr marL="2743200" lvl="5" indent="-298450">
              <a:spcBef>
                <a:spcPts val="1600"/>
              </a:spcBef>
              <a:spcAft>
                <a:spcPts val="0"/>
              </a:spcAft>
              <a:buSzPts val="1100"/>
              <a:buChar char="■"/>
            </a:lvl6pPr>
            <a:lvl7pPr marL="3200400" lvl="6" indent="-298450">
              <a:spcBef>
                <a:spcPts val="1600"/>
              </a:spcBef>
              <a:spcAft>
                <a:spcPts val="0"/>
              </a:spcAft>
              <a:buSzPts val="1100"/>
              <a:buChar char="●"/>
            </a:lvl7pPr>
            <a:lvl8pPr marL="3657600" lvl="7" indent="-298450">
              <a:spcBef>
                <a:spcPts val="1600"/>
              </a:spcBef>
              <a:spcAft>
                <a:spcPts val="0"/>
              </a:spcAft>
              <a:buSzPts val="1100"/>
              <a:buChar char="○"/>
            </a:lvl8pPr>
            <a:lvl9pPr marL="4114800" lvl="8" indent="-298450">
              <a:spcBef>
                <a:spcPts val="1600"/>
              </a:spcBef>
              <a:spcAft>
                <a:spcPts val="1600"/>
              </a:spcAft>
              <a:buSzPts val="1100"/>
              <a:buChar char="■"/>
            </a:lvl9pPr>
          </a:lstStyle>
          <a:p>
            <a:endParaRPr/>
          </a:p>
        </p:txBody>
      </p:sp>
      <p:sp>
        <p:nvSpPr>
          <p:cNvPr id="104869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104857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104857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UdemeUmana/Ecommerce-Project/blob/main/Udy_express.sq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UdemeUmana/Ecommerce-Project/blob/main/Udy_express.sq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1048623"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E-commerce Business Analysis</a:t>
            </a:r>
          </a:p>
        </p:txBody>
      </p:sp>
      <p:sp>
        <p:nvSpPr>
          <p:cNvPr id="1048624"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1371600" lvl="0" indent="457200" algn="l" rtl="0">
              <a:lnSpc>
                <a:spcPct val="115000"/>
              </a:lnSpc>
              <a:spcBef>
                <a:spcPts val="0"/>
              </a:spcBef>
              <a:spcAft>
                <a:spcPts val="1600"/>
              </a:spcAft>
              <a:buNone/>
            </a:pPr>
            <a:r>
              <a:rPr lang="en-GB" dirty="0"/>
              <a:t>By: Udeme Umana</a:t>
            </a:r>
          </a:p>
          <a:p>
            <a:pPr marL="1371600" lvl="0" indent="457200" algn="l" rtl="0">
              <a:lnSpc>
                <a:spcPct val="115000"/>
              </a:lnSpc>
              <a:spcBef>
                <a:spcPts val="0"/>
              </a:spcBef>
              <a:spcAft>
                <a:spcPts val="1600"/>
              </a:spcAft>
              <a:buNone/>
            </a:pP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1048605" name="Google Shape;298;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Business Questions</a:t>
            </a:r>
            <a:endParaRPr dirty="0"/>
          </a:p>
        </p:txBody>
      </p:sp>
      <p:sp>
        <p:nvSpPr>
          <p:cNvPr id="1048606" name="Google Shape;299;p26"/>
          <p:cNvSpPr txBox="1">
            <a:spLocks noGrp="1"/>
          </p:cNvSpPr>
          <p:nvPr>
            <p:ph type="body" idx="1"/>
          </p:nvPr>
        </p:nvSpPr>
        <p:spPr>
          <a:xfrm>
            <a:off x="243000" y="1567550"/>
            <a:ext cx="8636700" cy="3454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b="1" u="sng" dirty="0"/>
              <a:t>I was asked to create a database where the names and  emails of customers who subscribed to be receiving weekly newsletters are stored. </a:t>
            </a:r>
            <a:endParaRPr sz="1400" b="1" u="sng" dirty="0"/>
          </a:p>
          <a:p>
            <a:pPr marL="0" lvl="0" indent="0" algn="just" rtl="0">
              <a:spcBef>
                <a:spcPts val="1600"/>
              </a:spcBef>
              <a:spcAft>
                <a:spcPts val="0"/>
              </a:spcAft>
              <a:buNone/>
            </a:pPr>
            <a:r>
              <a:rPr lang="en-GB" sz="1400" dirty="0"/>
              <a:t>So I decided to create a view, The reason for using a view is each time a customer signs up and registers to be receiving weekly newsletters on the company’s website, their information is being saved in the customer table and it’ll automatically be  added to the </a:t>
            </a:r>
            <a:r>
              <a:rPr lang="en-GB" sz="1400" dirty="0" err="1"/>
              <a:t>subscribers_table</a:t>
            </a:r>
            <a:r>
              <a:rPr lang="en-GB" sz="1400" dirty="0"/>
              <a:t>.</a:t>
            </a:r>
            <a:endParaRPr sz="1400"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2097160" name="Google Shape;300;p26"/>
          <p:cNvPicPr preferRelativeResize="0">
            <a:picLocks/>
          </p:cNvPicPr>
          <p:nvPr/>
        </p:nvPicPr>
        <p:blipFill>
          <a:blip r:embed="rId3">
            <a:alphaModFix/>
          </a:blip>
          <a:stretch>
            <a:fillRect/>
          </a:stretch>
        </p:blipFill>
        <p:spPr>
          <a:xfrm>
            <a:off x="332813" y="3196688"/>
            <a:ext cx="3476625" cy="714375"/>
          </a:xfrm>
          <a:prstGeom prst="rect">
            <a:avLst/>
          </a:prstGeom>
          <a:noFill/>
          <a:ln>
            <a:noFill/>
          </a:ln>
        </p:spPr>
      </p:pic>
      <p:pic>
        <p:nvPicPr>
          <p:cNvPr id="2097161" name="Google Shape;301;p26"/>
          <p:cNvPicPr preferRelativeResize="0">
            <a:picLocks/>
          </p:cNvPicPr>
          <p:nvPr/>
        </p:nvPicPr>
        <p:blipFill>
          <a:blip r:embed="rId4">
            <a:alphaModFix/>
          </a:blip>
          <a:stretch>
            <a:fillRect/>
          </a:stretch>
        </p:blipFill>
        <p:spPr>
          <a:xfrm>
            <a:off x="4785375" y="3192588"/>
            <a:ext cx="3476625" cy="182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1048597" name="Google Shape;306;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Business Questions</a:t>
            </a:r>
            <a:endParaRPr dirty="0"/>
          </a:p>
        </p:txBody>
      </p:sp>
      <p:sp>
        <p:nvSpPr>
          <p:cNvPr id="1048598" name="Google Shape;307;p27"/>
          <p:cNvSpPr txBox="1">
            <a:spLocks noGrp="1"/>
          </p:cNvSpPr>
          <p:nvPr>
            <p:ph type="body" idx="1"/>
          </p:nvPr>
        </p:nvSpPr>
        <p:spPr>
          <a:xfrm>
            <a:off x="91125" y="1407375"/>
            <a:ext cx="8960700" cy="356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dirty="0"/>
              <a:t>In the month of march the company had a problem with the price software and it overcharged people that placed orders. I was asked to create a list of people that purchased a product/products in the month of march.</a:t>
            </a:r>
          </a:p>
          <a:p>
            <a:pPr marL="0" lvl="0" indent="0" algn="just" rtl="0">
              <a:spcBef>
                <a:spcPts val="0"/>
              </a:spcBef>
              <a:spcAft>
                <a:spcPts val="0"/>
              </a:spcAft>
              <a:buNone/>
            </a:pPr>
            <a:r>
              <a:rPr lang="en-GB" sz="1400" dirty="0"/>
              <a:t>The main aim of doing this is to enable the company know the people that made a purchase during that period so that a refund can be given to them.</a:t>
            </a:r>
            <a:endParaRPr sz="1400" dirty="0"/>
          </a:p>
          <a:p>
            <a:pPr marL="0" lvl="0" indent="0" algn="l" rtl="0">
              <a:spcBef>
                <a:spcPts val="1600"/>
              </a:spcBef>
              <a:spcAft>
                <a:spcPts val="1600"/>
              </a:spcAft>
              <a:buNone/>
            </a:pPr>
            <a:endParaRPr dirty="0"/>
          </a:p>
        </p:txBody>
      </p:sp>
      <p:pic>
        <p:nvPicPr>
          <p:cNvPr id="2097156" name="Google Shape;308;p27"/>
          <p:cNvPicPr preferRelativeResize="0">
            <a:picLocks/>
          </p:cNvPicPr>
          <p:nvPr/>
        </p:nvPicPr>
        <p:blipFill>
          <a:blip r:embed="rId3">
            <a:alphaModFix/>
          </a:blip>
          <a:stretch>
            <a:fillRect/>
          </a:stretch>
        </p:blipFill>
        <p:spPr>
          <a:xfrm>
            <a:off x="224100" y="2703375"/>
            <a:ext cx="5020650" cy="2004750"/>
          </a:xfrm>
          <a:prstGeom prst="rect">
            <a:avLst/>
          </a:prstGeom>
          <a:noFill/>
          <a:ln>
            <a:noFill/>
          </a:ln>
        </p:spPr>
      </p:pic>
      <p:pic>
        <p:nvPicPr>
          <p:cNvPr id="2097157" name="Google Shape;309;p27"/>
          <p:cNvPicPr preferRelativeResize="0">
            <a:picLocks/>
          </p:cNvPicPr>
          <p:nvPr/>
        </p:nvPicPr>
        <p:blipFill>
          <a:blip r:embed="rId4">
            <a:alphaModFix/>
          </a:blip>
          <a:stretch>
            <a:fillRect/>
          </a:stretch>
        </p:blipFill>
        <p:spPr>
          <a:xfrm>
            <a:off x="5416125" y="2652750"/>
            <a:ext cx="3333750" cy="2146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1048588" name="Google Shape;314;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Business Questions</a:t>
            </a:r>
            <a:endParaRPr dirty="0"/>
          </a:p>
        </p:txBody>
      </p:sp>
      <p:sp>
        <p:nvSpPr>
          <p:cNvPr id="1048589" name="Google Shape;315;p28"/>
          <p:cNvSpPr txBox="1">
            <a:spLocks noGrp="1"/>
          </p:cNvSpPr>
          <p:nvPr>
            <p:ph type="body" idx="1"/>
          </p:nvPr>
        </p:nvSpPr>
        <p:spPr>
          <a:xfrm>
            <a:off x="324000" y="1387125"/>
            <a:ext cx="8616300" cy="3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Business analysts and </a:t>
            </a:r>
            <a:r>
              <a:rPr lang="en-GB" sz="1400" dirty="0" err="1"/>
              <a:t>customer_care</a:t>
            </a:r>
            <a:r>
              <a:rPr lang="en-GB" sz="1400" dirty="0"/>
              <a:t> has done well in their jobs and I was asked to give them 0.</a:t>
            </a:r>
            <a:r>
              <a:rPr lang="en-US" sz="1400" dirty="0"/>
              <a:t>6 raise for business analyst and 0.8</a:t>
            </a:r>
            <a:r>
              <a:rPr lang="en-GB" sz="1400" dirty="0"/>
              <a:t> raise</a:t>
            </a:r>
            <a:r>
              <a:rPr lang="en-US" sz="1400" dirty="0"/>
              <a:t> for customer care  </a:t>
            </a:r>
            <a:r>
              <a:rPr lang="en-GB" sz="1400" dirty="0"/>
              <a:t>and give the rest 0.3 raise.</a:t>
            </a:r>
            <a:endParaRPr sz="1400" dirty="0"/>
          </a:p>
          <a:p>
            <a:pPr marL="0" lvl="0" indent="0" algn="l" rtl="0">
              <a:spcBef>
                <a:spcPts val="1600"/>
              </a:spcBef>
              <a:spcAft>
                <a:spcPts val="1600"/>
              </a:spcAft>
              <a:buNone/>
            </a:pPr>
            <a:endParaRPr dirty="0"/>
          </a:p>
        </p:txBody>
      </p:sp>
      <p:pic>
        <p:nvPicPr>
          <p:cNvPr id="2097152" name="Google Shape;316;p28"/>
          <p:cNvPicPr preferRelativeResize="0">
            <a:picLocks/>
          </p:cNvPicPr>
          <p:nvPr/>
        </p:nvPicPr>
        <p:blipFill>
          <a:blip r:embed="rId3">
            <a:alphaModFix/>
          </a:blip>
          <a:stretch>
            <a:fillRect/>
          </a:stretch>
        </p:blipFill>
        <p:spPr>
          <a:xfrm>
            <a:off x="324000" y="2452425"/>
            <a:ext cx="3925351" cy="1676400"/>
          </a:xfrm>
          <a:prstGeom prst="rect">
            <a:avLst/>
          </a:prstGeom>
          <a:noFill/>
          <a:ln>
            <a:noFill/>
          </a:ln>
        </p:spPr>
      </p:pic>
      <p:sp>
        <p:nvSpPr>
          <p:cNvPr id="1048590" name="Google Shape;317;p28"/>
          <p:cNvSpPr txBox="1"/>
          <p:nvPr/>
        </p:nvSpPr>
        <p:spPr>
          <a:xfrm>
            <a:off x="4627125" y="2389500"/>
            <a:ext cx="4171500" cy="18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097153" name="Google Shape;318;p28"/>
          <p:cNvPicPr preferRelativeResize="0">
            <a:picLocks/>
          </p:cNvPicPr>
          <p:nvPr/>
        </p:nvPicPr>
        <p:blipFill>
          <a:blip r:embed="rId4">
            <a:alphaModFix/>
          </a:blip>
          <a:stretch>
            <a:fillRect/>
          </a:stretch>
        </p:blipFill>
        <p:spPr>
          <a:xfrm>
            <a:off x="4323376" y="2389500"/>
            <a:ext cx="5421758" cy="2360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1048593" name="Google Shape;323;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Problem</a:t>
            </a:r>
          </a:p>
        </p:txBody>
      </p:sp>
      <p:sp>
        <p:nvSpPr>
          <p:cNvPr id="1048594" name="Google Shape;324;p29"/>
          <p:cNvSpPr txBox="1">
            <a:spLocks noGrp="1"/>
          </p:cNvSpPr>
          <p:nvPr>
            <p:ph type="body" idx="1"/>
          </p:nvPr>
        </p:nvSpPr>
        <p:spPr>
          <a:xfrm>
            <a:off x="1105125" y="1053000"/>
            <a:ext cx="6846600" cy="2899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dirty="0"/>
              <a:t>So before </a:t>
            </a:r>
            <a:r>
              <a:rPr lang="en-GB" sz="1400" dirty="0" err="1"/>
              <a:t>udy_express</a:t>
            </a:r>
            <a:r>
              <a:rPr lang="en-GB" sz="1400" dirty="0"/>
              <a:t> website launched I created a stored procedure that’ll allow customers to access their information  from the database using their username and password. Below shows the user inputting his login details as well as his information being displayed:</a:t>
            </a:r>
            <a:endParaRPr sz="1400" dirty="0"/>
          </a:p>
          <a:p>
            <a:pPr marL="0" lvl="0" indent="0" algn="l" rtl="0">
              <a:spcBef>
                <a:spcPts val="1600"/>
              </a:spcBef>
              <a:spcAft>
                <a:spcPts val="1600"/>
              </a:spcAft>
              <a:buNone/>
            </a:pPr>
            <a:endParaRPr sz="1400" dirty="0"/>
          </a:p>
        </p:txBody>
      </p:sp>
      <p:pic>
        <p:nvPicPr>
          <p:cNvPr id="2097154" name="Google Shape;325;p29"/>
          <p:cNvPicPr preferRelativeResize="0">
            <a:picLocks/>
          </p:cNvPicPr>
          <p:nvPr/>
        </p:nvPicPr>
        <p:blipFill>
          <a:blip r:embed="rId3">
            <a:alphaModFix/>
          </a:blip>
          <a:stretch>
            <a:fillRect/>
          </a:stretch>
        </p:blipFill>
        <p:spPr>
          <a:xfrm>
            <a:off x="1205484" y="2358265"/>
            <a:ext cx="4019550" cy="352425"/>
          </a:xfrm>
          <a:prstGeom prst="rect">
            <a:avLst/>
          </a:prstGeom>
          <a:noFill/>
          <a:ln>
            <a:noFill/>
          </a:ln>
        </p:spPr>
      </p:pic>
      <p:pic>
        <p:nvPicPr>
          <p:cNvPr id="2097155" name="Google Shape;326;p29"/>
          <p:cNvPicPr preferRelativeResize="0">
            <a:picLocks/>
          </p:cNvPicPr>
          <p:nvPr/>
        </p:nvPicPr>
        <p:blipFill>
          <a:blip r:embed="rId4">
            <a:alphaModFix/>
          </a:blip>
          <a:stretch>
            <a:fillRect/>
          </a:stretch>
        </p:blipFill>
        <p:spPr>
          <a:xfrm>
            <a:off x="1211477" y="2999108"/>
            <a:ext cx="3962400" cy="514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1048601" name="Google Shape;331;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Business questions</a:t>
            </a:r>
            <a:endParaRPr dirty="0"/>
          </a:p>
        </p:txBody>
      </p:sp>
      <p:sp>
        <p:nvSpPr>
          <p:cNvPr id="1048602" name="Google Shape;332;p30"/>
          <p:cNvSpPr txBox="1">
            <a:spLocks noGrp="1"/>
          </p:cNvSpPr>
          <p:nvPr>
            <p:ph type="body" idx="1"/>
          </p:nvPr>
        </p:nvSpPr>
        <p:spPr>
          <a:xfrm>
            <a:off x="1093500" y="1020800"/>
            <a:ext cx="75468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dirty="0"/>
              <a:t>The manager realised that some departments are short staffed and wants you to find the job title with less than 3 people working so that he can hire more people to work in that department:</a:t>
            </a:r>
            <a:endParaRPr sz="1400"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2097158" name="Google Shape;333;p30"/>
          <p:cNvPicPr preferRelativeResize="0">
            <a:picLocks/>
          </p:cNvPicPr>
          <p:nvPr/>
        </p:nvPicPr>
        <p:blipFill>
          <a:blip r:embed="rId3">
            <a:alphaModFix/>
          </a:blip>
          <a:stretch>
            <a:fillRect/>
          </a:stretch>
        </p:blipFill>
        <p:spPr>
          <a:xfrm>
            <a:off x="1388063" y="2230688"/>
            <a:ext cx="2905125" cy="904875"/>
          </a:xfrm>
          <a:prstGeom prst="rect">
            <a:avLst/>
          </a:prstGeom>
          <a:noFill/>
          <a:ln>
            <a:noFill/>
          </a:ln>
        </p:spPr>
      </p:pic>
      <p:pic>
        <p:nvPicPr>
          <p:cNvPr id="2097159" name="Google Shape;334;p30"/>
          <p:cNvPicPr preferRelativeResize="0">
            <a:picLocks/>
          </p:cNvPicPr>
          <p:nvPr/>
        </p:nvPicPr>
        <p:blipFill>
          <a:blip r:embed="rId4">
            <a:alphaModFix/>
          </a:blip>
          <a:stretch>
            <a:fillRect/>
          </a:stretch>
        </p:blipFill>
        <p:spPr>
          <a:xfrm>
            <a:off x="4911150" y="2302138"/>
            <a:ext cx="2533650" cy="76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1048609" name="Google Shape;339;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Problem</a:t>
            </a:r>
          </a:p>
        </p:txBody>
      </p:sp>
      <p:sp>
        <p:nvSpPr>
          <p:cNvPr id="1048610" name="Google Shape;340;p31"/>
          <p:cNvSpPr txBox="1">
            <a:spLocks noGrp="1"/>
          </p:cNvSpPr>
          <p:nvPr>
            <p:ph type="body" idx="1"/>
          </p:nvPr>
        </p:nvSpPr>
        <p:spPr>
          <a:xfrm>
            <a:off x="192375" y="1002375"/>
            <a:ext cx="8818800" cy="4039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GB" sz="1400" dirty="0"/>
          </a:p>
          <a:p>
            <a:pPr marL="0" lvl="0" indent="0" algn="just" rtl="0">
              <a:spcBef>
                <a:spcPts val="0"/>
              </a:spcBef>
              <a:spcAft>
                <a:spcPts val="0"/>
              </a:spcAft>
              <a:buNone/>
            </a:pPr>
            <a:r>
              <a:rPr lang="en-GB" sz="1400" dirty="0"/>
              <a:t>I realized that I usually need to find the </a:t>
            </a:r>
            <a:r>
              <a:rPr lang="en-GB" sz="1400" dirty="0" err="1"/>
              <a:t>cust_id</a:t>
            </a:r>
            <a:r>
              <a:rPr lang="en-GB" sz="1400" dirty="0"/>
              <a:t>, country and order date from </a:t>
            </a:r>
            <a:r>
              <a:rPr lang="en-GB" sz="1400" dirty="0" err="1"/>
              <a:t>Udy_Xpress</a:t>
            </a:r>
            <a:r>
              <a:rPr lang="en-GB" sz="1400" dirty="0"/>
              <a:t> database on a daily basis, so I created a CTE to store the query in order for me to be able to run it with few lines of codes. </a:t>
            </a:r>
            <a:endParaRPr sz="1400" dirty="0"/>
          </a:p>
          <a:p>
            <a:pPr marL="0" lvl="0" indent="0" algn="just" rtl="0">
              <a:spcBef>
                <a:spcPts val="1600"/>
              </a:spcBef>
              <a:spcAft>
                <a:spcPts val="0"/>
              </a:spcAft>
              <a:buNone/>
            </a:pPr>
            <a:r>
              <a:rPr lang="en-GB" sz="1400" dirty="0"/>
              <a:t>I was asked to find the country with the highest customers in the month of February as seen below:</a:t>
            </a:r>
            <a:endParaRPr sz="1400" dirty="0"/>
          </a:p>
          <a:p>
            <a:pPr marL="0" lvl="0" indent="0" algn="l" rtl="0">
              <a:spcBef>
                <a:spcPts val="1600"/>
              </a:spcBef>
              <a:spcAft>
                <a:spcPts val="0"/>
              </a:spcAft>
              <a:buNone/>
            </a:pPr>
            <a:br>
              <a:rPr lang="en-GB" dirty="0"/>
            </a:br>
            <a:endParaRPr dirty="0"/>
          </a:p>
          <a:p>
            <a:pPr marL="0" lvl="0" indent="0" algn="l" rtl="0">
              <a:spcBef>
                <a:spcPts val="1600"/>
              </a:spcBef>
              <a:spcAft>
                <a:spcPts val="1600"/>
              </a:spcAft>
              <a:buNone/>
            </a:pPr>
            <a:endParaRPr dirty="0"/>
          </a:p>
        </p:txBody>
      </p:sp>
      <p:pic>
        <p:nvPicPr>
          <p:cNvPr id="2097162" name="Google Shape;341;p31"/>
          <p:cNvPicPr preferRelativeResize="0">
            <a:picLocks/>
          </p:cNvPicPr>
          <p:nvPr/>
        </p:nvPicPr>
        <p:blipFill>
          <a:blip r:embed="rId3">
            <a:alphaModFix/>
          </a:blip>
          <a:stretch>
            <a:fillRect/>
          </a:stretch>
        </p:blipFill>
        <p:spPr>
          <a:xfrm>
            <a:off x="292734" y="2446416"/>
            <a:ext cx="7716125" cy="1168525"/>
          </a:xfrm>
          <a:prstGeom prst="rect">
            <a:avLst/>
          </a:prstGeom>
          <a:noFill/>
          <a:ln>
            <a:noFill/>
          </a:ln>
        </p:spPr>
      </p:pic>
      <p:pic>
        <p:nvPicPr>
          <p:cNvPr id="2097163" name="Google Shape;342;p31"/>
          <p:cNvPicPr preferRelativeResize="0">
            <a:picLocks/>
          </p:cNvPicPr>
          <p:nvPr/>
        </p:nvPicPr>
        <p:blipFill>
          <a:blip r:embed="rId4">
            <a:alphaModFix/>
          </a:blip>
          <a:stretch>
            <a:fillRect/>
          </a:stretch>
        </p:blipFill>
        <p:spPr>
          <a:xfrm>
            <a:off x="294655" y="3796656"/>
            <a:ext cx="4109600" cy="856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1048678" name="Google Shape;347;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Problem</a:t>
            </a:r>
          </a:p>
        </p:txBody>
      </p:sp>
      <p:sp>
        <p:nvSpPr>
          <p:cNvPr id="1048679" name="Google Shape;348;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I decided to write a function in SQL to format a number that has a Nigerian country code. It removes the country code and adds 0 in place of it. (This was just a bonus query)</a:t>
            </a:r>
            <a:endParaRPr sz="1400" dirty="0"/>
          </a:p>
          <a:p>
            <a:pPr marL="0" lvl="0" indent="0" algn="l" rtl="0">
              <a:spcBef>
                <a:spcPts val="1600"/>
              </a:spcBef>
              <a:spcAft>
                <a:spcPts val="1600"/>
              </a:spcAft>
              <a:buNone/>
            </a:pPr>
            <a:endParaRPr dirty="0"/>
          </a:p>
        </p:txBody>
      </p:sp>
      <p:pic>
        <p:nvPicPr>
          <p:cNvPr id="2097175" name="Google Shape;349;p32"/>
          <p:cNvPicPr preferRelativeResize="0">
            <a:picLocks/>
          </p:cNvPicPr>
          <p:nvPr/>
        </p:nvPicPr>
        <p:blipFill>
          <a:blip r:embed="rId3">
            <a:alphaModFix/>
          </a:blip>
          <a:stretch>
            <a:fillRect/>
          </a:stretch>
        </p:blipFill>
        <p:spPr>
          <a:xfrm>
            <a:off x="973500" y="2637575"/>
            <a:ext cx="4319399" cy="496125"/>
          </a:xfrm>
          <a:prstGeom prst="rect">
            <a:avLst/>
          </a:prstGeom>
          <a:noFill/>
          <a:ln>
            <a:noFill/>
          </a:ln>
        </p:spPr>
      </p:pic>
      <p:pic>
        <p:nvPicPr>
          <p:cNvPr id="2097176" name="Google Shape;350;p32"/>
          <p:cNvPicPr preferRelativeResize="0">
            <a:picLocks/>
          </p:cNvPicPr>
          <p:nvPr/>
        </p:nvPicPr>
        <p:blipFill>
          <a:blip r:embed="rId4">
            <a:alphaModFix/>
          </a:blip>
          <a:stretch>
            <a:fillRect/>
          </a:stretch>
        </p:blipFill>
        <p:spPr>
          <a:xfrm>
            <a:off x="5659125" y="2511014"/>
            <a:ext cx="3333750" cy="77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1048682" name="Google Shape;355;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Conclusion</a:t>
            </a:r>
          </a:p>
        </p:txBody>
      </p:sp>
      <p:sp>
        <p:nvSpPr>
          <p:cNvPr id="1048683" name="Google Shape;356;p33"/>
          <p:cNvSpPr txBox="1">
            <a:spLocks noGrp="1"/>
          </p:cNvSpPr>
          <p:nvPr>
            <p:ph type="body" idx="1"/>
          </p:nvPr>
        </p:nvSpPr>
        <p:spPr>
          <a:xfrm>
            <a:off x="981307" y="1567549"/>
            <a:ext cx="7355093" cy="3453183"/>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GB" sz="1400" dirty="0"/>
              <a:t>I was able to understand the concept of databases as well as foreign keys and primary keys.</a:t>
            </a:r>
            <a:endParaRPr sz="1400" dirty="0"/>
          </a:p>
          <a:p>
            <a:pPr marL="457200" lvl="0" indent="-311150" algn="l" rtl="0">
              <a:lnSpc>
                <a:spcPct val="200000"/>
              </a:lnSpc>
              <a:spcBef>
                <a:spcPts val="0"/>
              </a:spcBef>
              <a:spcAft>
                <a:spcPts val="0"/>
              </a:spcAft>
              <a:buSzPts val="1300"/>
              <a:buChar char="●"/>
            </a:pPr>
            <a:r>
              <a:rPr lang="en-GB" sz="1400" dirty="0"/>
              <a:t>I understood how to join multiple tables and how it worked.</a:t>
            </a:r>
            <a:endParaRPr sz="1400" dirty="0"/>
          </a:p>
          <a:p>
            <a:pPr marL="457200" lvl="0" indent="-311150" algn="l" rtl="0">
              <a:lnSpc>
                <a:spcPct val="200000"/>
              </a:lnSpc>
              <a:spcBef>
                <a:spcPts val="0"/>
              </a:spcBef>
              <a:spcAft>
                <a:spcPts val="0"/>
              </a:spcAft>
              <a:buSzPts val="1300"/>
              <a:buChar char="●"/>
            </a:pPr>
            <a:r>
              <a:rPr lang="en-GB" sz="1400" dirty="0"/>
              <a:t>I was able to know more about the functionalities of a stored procedure.</a:t>
            </a:r>
            <a:endParaRPr sz="1400" dirty="0"/>
          </a:p>
          <a:p>
            <a:pPr marL="457200" lvl="0" indent="-311150" algn="l" rtl="0">
              <a:lnSpc>
                <a:spcPct val="200000"/>
              </a:lnSpc>
              <a:spcBef>
                <a:spcPts val="0"/>
              </a:spcBef>
              <a:spcAft>
                <a:spcPts val="0"/>
              </a:spcAft>
              <a:buSzPts val="1300"/>
              <a:buChar char="●"/>
            </a:pPr>
            <a:r>
              <a:rPr lang="en-GB" sz="1400" dirty="0"/>
              <a:t>For records that you need to update on a regular basis, Views is more suitable to use.</a:t>
            </a:r>
            <a:endParaRPr sz="1400" dirty="0"/>
          </a:p>
          <a:p>
            <a:pPr marL="457200" lvl="0" indent="-311150" algn="l" rtl="0">
              <a:lnSpc>
                <a:spcPct val="200000"/>
              </a:lnSpc>
              <a:spcBef>
                <a:spcPts val="0"/>
              </a:spcBef>
              <a:spcAft>
                <a:spcPts val="0"/>
              </a:spcAft>
              <a:buSzPts val="1300"/>
              <a:buChar char="●"/>
            </a:pPr>
            <a:r>
              <a:rPr lang="en-GB" sz="1400" dirty="0"/>
              <a:t>Lastly, I was able to understand how to use functions and its syntax.</a:t>
            </a:r>
          </a:p>
          <a:p>
            <a:pPr marL="457200" lvl="0" indent="-311150" algn="l" rtl="0">
              <a:lnSpc>
                <a:spcPct val="200000"/>
              </a:lnSpc>
              <a:spcBef>
                <a:spcPts val="0"/>
              </a:spcBef>
              <a:spcAft>
                <a:spcPts val="0"/>
              </a:spcAft>
              <a:buSzPts val="1300"/>
              <a:buChar char="●"/>
            </a:pPr>
            <a:r>
              <a:rPr lang="en-US" sz="1400" dirty="0">
                <a:hlinkClick r:id="rId3"/>
              </a:rPr>
              <a:t>SQL codes</a:t>
            </a:r>
            <a:endParaRPr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1048695" name="Google Shape;361;p34"/>
          <p:cNvSpPr txBox="1">
            <a:spLocks noGrp="1"/>
          </p:cNvSpPr>
          <p:nvPr>
            <p:ph type="title"/>
          </p:nvPr>
        </p:nvSpPr>
        <p:spPr>
          <a:xfrm>
            <a:off x="548625" y="1833775"/>
            <a:ext cx="31599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100"/>
              <a:t>Thank you!</a:t>
            </a:r>
            <a:endParaRPr sz="4100"/>
          </a:p>
        </p:txBody>
      </p:sp>
      <p:grpSp>
        <p:nvGrpSpPr>
          <p:cNvPr id="95" name="Google Shape;362;p34"/>
          <p:cNvGrpSpPr/>
          <p:nvPr/>
        </p:nvGrpSpPr>
        <p:grpSpPr>
          <a:xfrm>
            <a:off x="4066820" y="1553491"/>
            <a:ext cx="3159984" cy="2439109"/>
            <a:chOff x="3553042" y="1657806"/>
            <a:chExt cx="3461100" cy="2671532"/>
          </a:xfrm>
        </p:grpSpPr>
        <p:sp>
          <p:nvSpPr>
            <p:cNvPr id="1048696" name="Google Shape;363;p3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7" name="Google Shape;364;p3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8" name="Google Shape;365;p3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9" name="Google Shape;366;p3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0" name="Google Shape;367;p3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1" name="Google Shape;368;p3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2" name="Google Shape;369;p3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3" name="Google Shape;370;p3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97177" name="Google Shape;371;p34" descr="offset_comp_342327_edited.jpg"/>
          <p:cNvPicPr preferRelativeResize="0">
            <a:picLocks/>
          </p:cNvPicPr>
          <p:nvPr/>
        </p:nvPicPr>
        <p:blipFill rotWithShape="1">
          <a:blip r:embed="rId3">
            <a:alphaModFix/>
          </a:blip>
          <a:srcRect l="45356" t="50734" r="19582" b="26215"/>
          <a:stretch>
            <a:fillRect/>
          </a:stretch>
        </p:blipFill>
        <p:spPr>
          <a:xfrm>
            <a:off x="4115130" y="1605638"/>
            <a:ext cx="3063300" cy="1745700"/>
          </a:xfrm>
          <a:prstGeom prst="rect">
            <a:avLst/>
          </a:prstGeom>
          <a:noFill/>
          <a:ln>
            <a:noFill/>
          </a:ln>
        </p:spPr>
      </p:pic>
      <p:sp>
        <p:nvSpPr>
          <p:cNvPr id="1048704" name="Google Shape;372;p34"/>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73;p34"/>
          <p:cNvGrpSpPr/>
          <p:nvPr/>
        </p:nvGrpSpPr>
        <p:grpSpPr>
          <a:xfrm>
            <a:off x="6762480" y="2546254"/>
            <a:ext cx="1024386" cy="1522884"/>
            <a:chOff x="6505573" y="2745170"/>
            <a:chExt cx="1122000" cy="1668000"/>
          </a:xfrm>
        </p:grpSpPr>
        <p:sp>
          <p:nvSpPr>
            <p:cNvPr id="1048705" name="Google Shape;374;p34"/>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6" name="Google Shape;375;p34"/>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7" name="Google Shape;376;p3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8" name="Google Shape;377;p3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97178" name="Google Shape;378;p34" descr="offset_comp_342327_edited.jpg"/>
          <p:cNvPicPr preferRelativeResize="0">
            <a:picLocks/>
          </p:cNvPicPr>
          <p:nvPr/>
        </p:nvPicPr>
        <p:blipFill rotWithShape="1">
          <a:blip r:embed="rId3">
            <a:alphaModFix/>
          </a:blip>
          <a:srcRect l="53168" t="53058" r="26238" b="16020"/>
          <a:stretch>
            <a:fillRect/>
          </a:stretch>
        </p:blipFill>
        <p:spPr>
          <a:xfrm>
            <a:off x="6762097" y="2613771"/>
            <a:ext cx="1024200" cy="1333200"/>
          </a:xfrm>
          <a:prstGeom prst="rect">
            <a:avLst/>
          </a:prstGeom>
          <a:noFill/>
          <a:ln>
            <a:noFill/>
          </a:ln>
        </p:spPr>
      </p:pic>
      <p:sp>
        <p:nvSpPr>
          <p:cNvPr id="1048709" name="Google Shape;379;p34"/>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380;p34"/>
          <p:cNvGrpSpPr/>
          <p:nvPr/>
        </p:nvGrpSpPr>
        <p:grpSpPr>
          <a:xfrm>
            <a:off x="6405845" y="3121897"/>
            <a:ext cx="520684" cy="1036470"/>
            <a:chOff x="9543736" y="4486132"/>
            <a:chExt cx="570300" cy="1135235"/>
          </a:xfrm>
        </p:grpSpPr>
        <p:sp>
          <p:nvSpPr>
            <p:cNvPr id="1048710" name="Google Shape;381;p3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1" name="Google Shape;382;p34"/>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2" name="Google Shape;383;p34"/>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3" name="Google Shape;384;p34"/>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97179" name="Google Shape;385;p34" descr="offset_comp_342327_edited.jpg"/>
          <p:cNvPicPr preferRelativeResize="0">
            <a:picLocks/>
          </p:cNvPicPr>
          <p:nvPr/>
        </p:nvPicPr>
        <p:blipFill rotWithShape="1">
          <a:blip r:embed="rId3">
            <a:alphaModFix/>
          </a:blip>
          <a:srcRect l="41330" t="42211" r="47980" b="36733"/>
          <a:stretch>
            <a:fillRect/>
          </a:stretch>
        </p:blipFill>
        <p:spPr>
          <a:xfrm>
            <a:off x="6405412" y="3121559"/>
            <a:ext cx="520500" cy="888900"/>
          </a:xfrm>
          <a:prstGeom prst="round2SameRect">
            <a:avLst>
              <a:gd name="adj1" fmla="val 4129"/>
              <a:gd name="adj2" fmla="val 0"/>
            </a:avLst>
          </a:prstGeom>
          <a:noFill/>
          <a:ln>
            <a:noFill/>
          </a:ln>
        </p:spPr>
      </p:pic>
      <p:sp>
        <p:nvSpPr>
          <p:cNvPr id="1048714" name="Google Shape;386;p34"/>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387;p34"/>
          <p:cNvGrpSpPr/>
          <p:nvPr/>
        </p:nvGrpSpPr>
        <p:grpSpPr>
          <a:xfrm>
            <a:off x="7564804" y="3443361"/>
            <a:ext cx="455496" cy="692277"/>
            <a:chOff x="7384375" y="3728000"/>
            <a:chExt cx="498900" cy="758244"/>
          </a:xfrm>
        </p:grpSpPr>
        <p:sp>
          <p:nvSpPr>
            <p:cNvPr id="1048715" name="Google Shape;388;p3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6" name="Google Shape;389;p3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7" name="Google Shape;390;p3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8" name="Google Shape;391;p3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92;p34"/>
          <p:cNvGrpSpPr/>
          <p:nvPr/>
        </p:nvGrpSpPr>
        <p:grpSpPr>
          <a:xfrm>
            <a:off x="7564836" y="3561758"/>
            <a:ext cx="478081" cy="462776"/>
            <a:chOff x="7384385" y="3857442"/>
            <a:chExt cx="523637" cy="506874"/>
          </a:xfrm>
        </p:grpSpPr>
        <p:sp>
          <p:nvSpPr>
            <p:cNvPr id="1048719" name="Google Shape;393;p3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394;p34"/>
            <p:cNvGrpSpPr/>
            <p:nvPr/>
          </p:nvGrpSpPr>
          <p:grpSpPr>
            <a:xfrm>
              <a:off x="7384385" y="3857442"/>
              <a:ext cx="523637" cy="498900"/>
              <a:chOff x="7384385" y="3857442"/>
              <a:chExt cx="523637" cy="498900"/>
            </a:xfrm>
          </p:grpSpPr>
          <p:sp>
            <p:nvSpPr>
              <p:cNvPr id="1048720" name="Google Shape;395;p3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1" name="Google Shape;396;p3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97180" name="Google Shape;397;p34" descr="offset_comp_342327_edited.jpg"/>
          <p:cNvPicPr preferRelativeResize="0">
            <a:picLocks/>
          </p:cNvPicPr>
          <p:nvPr/>
        </p:nvPicPr>
        <p:blipFill rotWithShape="1">
          <a:blip r:embed="rId3">
            <a:alphaModFix/>
          </a:blip>
          <a:srcRect l="48584" t="47335" r="37425" b="36557"/>
          <a:stretch>
            <a:fillRect/>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101" name="Google Shape;398;p34"/>
          <p:cNvGrpSpPr/>
          <p:nvPr/>
        </p:nvGrpSpPr>
        <p:grpSpPr>
          <a:xfrm>
            <a:off x="8110843" y="3443361"/>
            <a:ext cx="435785" cy="692277"/>
            <a:chOff x="7982421" y="3727763"/>
            <a:chExt cx="477311" cy="758244"/>
          </a:xfrm>
        </p:grpSpPr>
        <p:sp>
          <p:nvSpPr>
            <p:cNvPr id="1048722" name="Google Shape;399;p34"/>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3" name="Google Shape;400;p34"/>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4" name="Google Shape;401;p3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5" name="Google Shape;402;p34"/>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6" name="Google Shape;403;p34"/>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7" name="Google Shape;404;p34"/>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8" name="Google Shape;405;p34"/>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9" name="Google Shape;406;p3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97181" name="Google Shape;407;p34" descr="offset_comp_342327_edited.jpg"/>
          <p:cNvPicPr preferRelativeResize="0">
            <a:picLocks/>
          </p:cNvPicPr>
          <p:nvPr/>
        </p:nvPicPr>
        <p:blipFill rotWithShape="1">
          <a:blip r:embed="rId3">
            <a:alphaModFix/>
          </a:blip>
          <a:srcRect l="49668" t="55915" r="37351" b="27092"/>
          <a:stretch>
            <a:fillRect/>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1048647" name="Google Shape;234;p18"/>
          <p:cNvSpPr txBox="1">
            <a:spLocks noGrp="1"/>
          </p:cNvSpPr>
          <p:nvPr>
            <p:ph type="title"/>
          </p:nvPr>
        </p:nvSpPr>
        <p:spPr>
          <a:xfrm>
            <a:off x="249675" y="393750"/>
            <a:ext cx="8086800" cy="44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Table Of Content</a:t>
            </a:r>
            <a:endParaRPr dirty="0"/>
          </a:p>
          <a:p>
            <a:pPr marL="0" lvl="0" indent="0" algn="ctr" rtl="0">
              <a:spcBef>
                <a:spcPts val="0"/>
              </a:spcBef>
              <a:spcAft>
                <a:spcPts val="0"/>
              </a:spcAft>
              <a:buNone/>
            </a:pPr>
            <a:endParaRPr dirty="0"/>
          </a:p>
          <a:p>
            <a:pPr marL="457200" lvl="0" indent="-361950" algn="l" rtl="0">
              <a:lnSpc>
                <a:spcPct val="200000"/>
              </a:lnSpc>
              <a:spcBef>
                <a:spcPts val="0"/>
              </a:spcBef>
              <a:spcAft>
                <a:spcPts val="0"/>
              </a:spcAft>
              <a:buSzPts val="2100"/>
              <a:buChar char="●"/>
            </a:pPr>
            <a:r>
              <a:rPr lang="en-GB" sz="2100" dirty="0"/>
              <a:t>Introduction</a:t>
            </a:r>
            <a:endParaRPr sz="2100" dirty="0"/>
          </a:p>
          <a:p>
            <a:pPr marL="457200" lvl="0" indent="-361950" algn="l" rtl="0">
              <a:lnSpc>
                <a:spcPct val="200000"/>
              </a:lnSpc>
              <a:spcBef>
                <a:spcPts val="0"/>
              </a:spcBef>
              <a:spcAft>
                <a:spcPts val="0"/>
              </a:spcAft>
              <a:buSzPts val="2100"/>
              <a:buChar char="●"/>
            </a:pPr>
            <a:r>
              <a:rPr lang="en-GB" sz="2100" dirty="0"/>
              <a:t>Procedures and tools used</a:t>
            </a:r>
            <a:endParaRPr sz="2100" dirty="0"/>
          </a:p>
          <a:p>
            <a:pPr marL="457200" lvl="0" indent="-361950" algn="l" rtl="0">
              <a:lnSpc>
                <a:spcPct val="200000"/>
              </a:lnSpc>
              <a:spcBef>
                <a:spcPts val="0"/>
              </a:spcBef>
              <a:spcAft>
                <a:spcPts val="0"/>
              </a:spcAft>
              <a:buSzPts val="2100"/>
              <a:buChar char="●"/>
            </a:pPr>
            <a:r>
              <a:rPr lang="en-GB" sz="2100" dirty="0"/>
              <a:t>Entity Relational Diagram</a:t>
            </a:r>
            <a:endParaRPr sz="2100" dirty="0"/>
          </a:p>
          <a:p>
            <a:pPr marL="457200" lvl="0" indent="-361950" algn="l" rtl="0">
              <a:lnSpc>
                <a:spcPct val="200000"/>
              </a:lnSpc>
              <a:spcBef>
                <a:spcPts val="0"/>
              </a:spcBef>
              <a:spcAft>
                <a:spcPts val="0"/>
              </a:spcAft>
              <a:buSzPts val="2100"/>
              <a:buChar char="●"/>
            </a:pPr>
            <a:r>
              <a:rPr lang="en-GB" sz="2100" dirty="0"/>
              <a:t>Data observation with </a:t>
            </a:r>
            <a:r>
              <a:rPr lang="en-GB" sz="2100" dirty="0" err="1"/>
              <a:t>Sql</a:t>
            </a:r>
            <a:endParaRPr sz="2100" dirty="0"/>
          </a:p>
          <a:p>
            <a:pPr marL="457200" lvl="0" indent="-361950" algn="l" rtl="0">
              <a:lnSpc>
                <a:spcPct val="200000"/>
              </a:lnSpc>
              <a:spcBef>
                <a:spcPts val="0"/>
              </a:spcBef>
              <a:spcAft>
                <a:spcPts val="0"/>
              </a:spcAft>
              <a:buSzPts val="2100"/>
              <a:buChar char="●"/>
            </a:pPr>
            <a:r>
              <a:rPr lang="en-GB" sz="2100" dirty="0"/>
              <a:t>Business questions and Problems</a:t>
            </a:r>
            <a:endParaRPr sz="2100" dirty="0"/>
          </a:p>
          <a:p>
            <a:pPr marL="457200" lvl="0" indent="-361950" algn="l" rtl="0">
              <a:lnSpc>
                <a:spcPct val="200000"/>
              </a:lnSpc>
              <a:spcBef>
                <a:spcPts val="0"/>
              </a:spcBef>
              <a:spcAft>
                <a:spcPts val="0"/>
              </a:spcAft>
              <a:buSzPts val="2100"/>
              <a:buChar char="●"/>
            </a:pPr>
            <a:r>
              <a:rPr lang="en-GB" sz="2100" dirty="0"/>
              <a:t>Conclusion</a:t>
            </a:r>
            <a:endParaRPr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1048650" name="Google Shape;239;p19"/>
          <p:cNvSpPr txBox="1">
            <a:spLocks noGrp="1"/>
          </p:cNvSpPr>
          <p:nvPr>
            <p:ph type="title"/>
          </p:nvPr>
        </p:nvSpPr>
        <p:spPr>
          <a:xfrm>
            <a:off x="1297500" y="202650"/>
            <a:ext cx="7038900" cy="686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Overview</a:t>
            </a:r>
            <a:endParaRPr dirty="0"/>
          </a:p>
        </p:txBody>
      </p:sp>
      <p:sp>
        <p:nvSpPr>
          <p:cNvPr id="1048651" name="Google Shape;240;p19"/>
          <p:cNvSpPr txBox="1">
            <a:spLocks noGrp="1"/>
          </p:cNvSpPr>
          <p:nvPr>
            <p:ph type="body" idx="1"/>
          </p:nvPr>
        </p:nvSpPr>
        <p:spPr>
          <a:xfrm>
            <a:off x="1297500" y="668867"/>
            <a:ext cx="7038900" cy="4271983"/>
          </a:xfrm>
          <a:prstGeom prst="rect">
            <a:avLst/>
          </a:prstGeom>
        </p:spPr>
        <p:txBody>
          <a:bodyPr spcFirstLastPara="1" wrap="square" lIns="91425" tIns="91425" rIns="91425" bIns="91425" anchor="t" anchorCtr="0">
            <a:noAutofit/>
          </a:bodyPr>
          <a:lstStyle/>
          <a:p>
            <a:pPr marL="0" lvl="0" indent="0" algn="just">
              <a:buNone/>
            </a:pPr>
            <a:r>
              <a:rPr lang="en-GB" sz="1400" dirty="0">
                <a:latin typeface="Montserrat"/>
                <a:ea typeface="Montserrat"/>
                <a:cs typeface="Montserrat"/>
                <a:sym typeface="Montserrat"/>
              </a:rPr>
              <a:t>This project contains datasets that were developed</a:t>
            </a:r>
            <a:r>
              <a:rPr lang="en-GB" sz="1400" dirty="0">
                <a:solidFill>
                  <a:srgbClr val="FFFFFF"/>
                </a:solidFill>
                <a:latin typeface="Montserrat"/>
                <a:ea typeface="Montserrat"/>
                <a:cs typeface="Montserrat"/>
                <a:sym typeface="Montserrat"/>
              </a:rPr>
              <a:t> by me</a:t>
            </a:r>
            <a:r>
              <a:rPr lang="en-GB" sz="1400" dirty="0">
                <a:latin typeface="Montserrat"/>
                <a:ea typeface="Montserrat"/>
                <a:cs typeface="Montserrat"/>
                <a:sym typeface="Montserrat"/>
              </a:rPr>
              <a:t> from scratch. The main objective of this project is to use data to answer real life business problems. The dataset consists of the following files: </a:t>
            </a:r>
            <a:r>
              <a:rPr lang="en-GB" sz="1400" dirty="0" err="1">
                <a:latin typeface="Montserrat"/>
                <a:ea typeface="Montserrat"/>
                <a:cs typeface="Montserrat"/>
                <a:sym typeface="Montserrat"/>
              </a:rPr>
              <a:t>Customer_data</a:t>
            </a:r>
            <a:r>
              <a:rPr lang="en-GB" sz="1400" dirty="0">
                <a:latin typeface="Montserrat"/>
                <a:ea typeface="Montserrat"/>
                <a:cs typeface="Montserrat"/>
                <a:sym typeface="Montserrat"/>
              </a:rPr>
              <a:t>, </a:t>
            </a:r>
            <a:r>
              <a:rPr lang="en-GB" sz="1400" dirty="0" err="1">
                <a:latin typeface="Montserrat"/>
                <a:ea typeface="Montserrat"/>
                <a:cs typeface="Montserrat"/>
                <a:sym typeface="Montserrat"/>
              </a:rPr>
              <a:t>Employee_data</a:t>
            </a:r>
            <a:r>
              <a:rPr lang="en-GB" sz="1400" dirty="0">
                <a:latin typeface="Montserrat"/>
                <a:ea typeface="Montserrat"/>
                <a:cs typeface="Montserrat"/>
                <a:sym typeface="Montserrat"/>
              </a:rPr>
              <a:t>, </a:t>
            </a:r>
            <a:r>
              <a:rPr lang="en-GB" sz="1400" dirty="0" err="1">
                <a:latin typeface="Montserrat"/>
                <a:ea typeface="Montserrat"/>
                <a:cs typeface="Montserrat"/>
                <a:sym typeface="Montserrat"/>
              </a:rPr>
              <a:t>job_info</a:t>
            </a:r>
            <a:r>
              <a:rPr lang="en-GB" sz="1400" dirty="0">
                <a:latin typeface="Montserrat"/>
                <a:ea typeface="Montserrat"/>
                <a:cs typeface="Montserrat"/>
                <a:sym typeface="Montserrat"/>
              </a:rPr>
              <a:t>, order, product, sales stored procedures, functions and a view. </a:t>
            </a:r>
          </a:p>
          <a:p>
            <a:pPr marL="0" lvl="0" indent="0" algn="just">
              <a:buNone/>
            </a:pPr>
            <a:endParaRPr lang="en-US" sz="1400" dirty="0">
              <a:latin typeface="Montserrat"/>
              <a:ea typeface="Montserrat"/>
              <a:cs typeface="Montserrat"/>
              <a:sym typeface="Montserrat"/>
            </a:endParaRPr>
          </a:p>
          <a:p>
            <a:pPr marL="0" lvl="0" indent="0" algn="just">
              <a:buNone/>
            </a:pPr>
            <a:r>
              <a:rPr lang="en-US" sz="1400" dirty="0">
                <a:latin typeface="Montserrat"/>
                <a:ea typeface="Montserrat"/>
                <a:cs typeface="Montserrat"/>
                <a:sym typeface="Montserrat"/>
              </a:rPr>
              <a:t>Link to my </a:t>
            </a:r>
            <a:r>
              <a:rPr lang="en-US" sz="1400" dirty="0">
                <a:latin typeface="Montserrat"/>
                <a:ea typeface="Montserrat"/>
                <a:cs typeface="Montserrat"/>
                <a:sym typeface="Montserrat"/>
                <a:hlinkClick r:id="rId3"/>
              </a:rPr>
              <a:t>SQL codes</a:t>
            </a:r>
            <a:endParaRPr lang="en-US" sz="1400" dirty="0">
              <a:latin typeface="Montserrat"/>
              <a:ea typeface="Montserrat"/>
              <a:cs typeface="Montserrat"/>
              <a:sym typeface="Montserrat"/>
            </a:endParaRPr>
          </a:p>
          <a:p>
            <a:pPr marL="0" lvl="0" indent="0" algn="just">
              <a:buNone/>
            </a:pPr>
            <a:endParaRPr lang="en-US" sz="1400" u="sng" dirty="0">
              <a:latin typeface="Montserrat"/>
              <a:ea typeface="Montserrat"/>
              <a:cs typeface="Montserrat"/>
              <a:sym typeface="Montserrat"/>
            </a:endParaRPr>
          </a:p>
          <a:p>
            <a:pPr marL="0" lvl="0" indent="0" algn="just">
              <a:buNone/>
            </a:pPr>
            <a:r>
              <a:rPr lang="en-US" sz="1400" u="sng" dirty="0">
                <a:latin typeface="Montserrat"/>
                <a:ea typeface="Montserrat"/>
                <a:cs typeface="Montserrat"/>
                <a:sym typeface="Montserrat"/>
              </a:rPr>
              <a:t>Project Case:</a:t>
            </a:r>
          </a:p>
          <a:p>
            <a:pPr marL="0" lvl="0" indent="0" algn="just">
              <a:buNone/>
            </a:pPr>
            <a:r>
              <a:rPr lang="en-US" sz="1400" dirty="0">
                <a:latin typeface="Montserrat"/>
                <a:ea typeface="Montserrat"/>
                <a:cs typeface="Montserrat"/>
                <a:sym typeface="Montserrat"/>
              </a:rPr>
              <a:t>I was appointed a data analyst for </a:t>
            </a:r>
            <a:r>
              <a:rPr lang="en-US" sz="1400" dirty="0" err="1">
                <a:latin typeface="Montserrat"/>
                <a:ea typeface="Montserrat"/>
                <a:cs typeface="Montserrat"/>
                <a:sym typeface="Montserrat"/>
              </a:rPr>
              <a:t>Udy_Xpress</a:t>
            </a:r>
            <a:r>
              <a:rPr lang="en-US" sz="1400" dirty="0">
                <a:latin typeface="Montserrat"/>
                <a:ea typeface="Montserrat"/>
                <a:cs typeface="Montserrat"/>
                <a:sym typeface="Montserrat"/>
              </a:rPr>
              <a:t> which is an e-commerce company. They have recently invested in a new technology and are keen to migrate their data into this new capability.</a:t>
            </a:r>
          </a:p>
          <a:p>
            <a:pPr marL="0" lvl="0" indent="0" algn="just" rtl="0">
              <a:spcBef>
                <a:spcPts val="1600"/>
              </a:spcBef>
              <a:spcAft>
                <a:spcPts val="1600"/>
              </a:spcAft>
              <a:buNone/>
            </a:pPr>
            <a:r>
              <a:rPr lang="en-GB" sz="1400" dirty="0">
                <a:latin typeface="Montserrat"/>
                <a:ea typeface="Montserrat"/>
                <a:cs typeface="Montserrat"/>
                <a:sym typeface="Montserrat"/>
              </a:rPr>
              <a:t>They currently maintain a suite of excel files, which they want to migrate onto a dedicated MYSQL Database. Furthermore, they want to leverage data as a source of information and will also want me to lead on the reporting process of this project.</a:t>
            </a:r>
            <a:endParaRPr sz="1400" dirty="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1048654" name="Google Shape;24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Procedures and tools used</a:t>
            </a:r>
            <a:endParaRPr dirty="0"/>
          </a:p>
        </p:txBody>
      </p:sp>
      <p:sp>
        <p:nvSpPr>
          <p:cNvPr id="1048655" name="Google Shape;246;p20"/>
          <p:cNvSpPr txBox="1">
            <a:spLocks noGrp="1"/>
          </p:cNvSpPr>
          <p:nvPr>
            <p:ph type="body" idx="1"/>
          </p:nvPr>
        </p:nvSpPr>
        <p:spPr>
          <a:xfrm>
            <a:off x="1297500" y="978775"/>
            <a:ext cx="7038900" cy="37152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GB" sz="1600" dirty="0">
                <a:latin typeface="Montserrat"/>
                <a:ea typeface="Montserrat"/>
                <a:cs typeface="Montserrat"/>
                <a:sym typeface="Montserrat"/>
              </a:rPr>
              <a:t>I focused on cleaning the data, adding new columns where necessary and importing the dataset into MySQL Workbench. I modified each unique keys for each table to a varchar(12) and later converted them into primary and foreign keys in order to get the entity relational diagram. Then I conducted Exploratory data analysis on the datasets before writing queries to answer various business problems.</a:t>
            </a:r>
            <a:endParaRPr sz="1600" dirty="0">
              <a:latin typeface="Montserrat"/>
              <a:ea typeface="Montserrat"/>
              <a:cs typeface="Montserrat"/>
              <a:sym typeface="Montserrat"/>
            </a:endParaRPr>
          </a:p>
          <a:p>
            <a:pPr marL="0" lvl="0" indent="0" algn="l" rtl="0">
              <a:spcBef>
                <a:spcPts val="600"/>
              </a:spcBef>
              <a:spcAft>
                <a:spcPts val="1600"/>
              </a:spcAft>
              <a:buNone/>
            </a:pPr>
            <a:endParaRPr sz="1600" dirty="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1048658" name="Google Shape;251;p21"/>
          <p:cNvSpPr txBox="1">
            <a:spLocks noGrp="1"/>
          </p:cNvSpPr>
          <p:nvPr>
            <p:ph type="title"/>
          </p:nvPr>
        </p:nvSpPr>
        <p:spPr>
          <a:xfrm>
            <a:off x="1290725" y="433350"/>
            <a:ext cx="7038900" cy="6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Entity Relational Diagram</a:t>
            </a:r>
            <a:endParaRPr dirty="0"/>
          </a:p>
        </p:txBody>
      </p:sp>
      <p:pic>
        <p:nvPicPr>
          <p:cNvPr id="2097168" name="Google Shape;253;p21"/>
          <p:cNvPicPr preferRelativeResize="0">
            <a:picLocks/>
          </p:cNvPicPr>
          <p:nvPr/>
        </p:nvPicPr>
        <p:blipFill rotWithShape="1">
          <a:blip r:embed="rId3">
            <a:alphaModFix/>
          </a:blip>
          <a:srcRect t="1105" b="1105"/>
          <a:stretch>
            <a:fillRect/>
          </a:stretch>
        </p:blipFill>
        <p:spPr>
          <a:xfrm>
            <a:off x="661475" y="1072050"/>
            <a:ext cx="8017475" cy="3866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1048661" name="Google Shape;258;p22"/>
          <p:cNvSpPr txBox="1">
            <a:spLocks noGrp="1"/>
          </p:cNvSpPr>
          <p:nvPr>
            <p:ph type="title"/>
          </p:nvPr>
        </p:nvSpPr>
        <p:spPr>
          <a:xfrm>
            <a:off x="1297500" y="216700"/>
            <a:ext cx="70389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Observation With SQL</a:t>
            </a:r>
            <a:endParaRPr dirty="0"/>
          </a:p>
        </p:txBody>
      </p:sp>
      <p:sp>
        <p:nvSpPr>
          <p:cNvPr id="1048662" name="Google Shape;259;p22"/>
          <p:cNvSpPr txBox="1">
            <a:spLocks noGrp="1"/>
          </p:cNvSpPr>
          <p:nvPr>
            <p:ph type="body" idx="1"/>
          </p:nvPr>
        </p:nvSpPr>
        <p:spPr>
          <a:xfrm>
            <a:off x="79825" y="1174675"/>
            <a:ext cx="9009600" cy="37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b="1">
              <a:latin typeface="Garamond"/>
              <a:ea typeface="Garamond"/>
              <a:cs typeface="Garamond"/>
              <a:sym typeface="Garamond"/>
            </a:endParaRPr>
          </a:p>
          <a:p>
            <a:pPr marL="0" lvl="0" indent="0" algn="l" rtl="0">
              <a:spcBef>
                <a:spcPts val="0"/>
              </a:spcBef>
              <a:spcAft>
                <a:spcPts val="0"/>
              </a:spcAft>
              <a:buNone/>
            </a:pPr>
            <a:endParaRPr sz="1800" b="1">
              <a:latin typeface="Garamond"/>
              <a:ea typeface="Garamond"/>
              <a:cs typeface="Garamond"/>
              <a:sym typeface="Garamond"/>
            </a:endParaRPr>
          </a:p>
          <a:p>
            <a:pPr marL="0" lvl="0" indent="0" algn="just" rtl="0">
              <a:spcBef>
                <a:spcPts val="0"/>
              </a:spcBef>
              <a:spcAft>
                <a:spcPts val="0"/>
              </a:spcAft>
              <a:buNone/>
            </a:pPr>
            <a:endParaRPr sz="1800" b="1">
              <a:latin typeface="Garamond"/>
              <a:ea typeface="Garamond"/>
              <a:cs typeface="Garamond"/>
              <a:sym typeface="Garamond"/>
            </a:endParaRPr>
          </a:p>
          <a:p>
            <a:pPr marL="0" lvl="0" indent="0" algn="just" rtl="0">
              <a:spcBef>
                <a:spcPts val="0"/>
              </a:spcBef>
              <a:spcAft>
                <a:spcPts val="0"/>
              </a:spcAft>
              <a:buNone/>
            </a:pPr>
            <a:endParaRPr sz="1800" b="1">
              <a:latin typeface="Garamond"/>
              <a:ea typeface="Garamond"/>
              <a:cs typeface="Garamond"/>
              <a:sym typeface="Garamond"/>
            </a:endParaRPr>
          </a:p>
          <a:p>
            <a:pPr marL="0" lvl="0" indent="0" algn="l" rtl="0">
              <a:spcBef>
                <a:spcPts val="0"/>
              </a:spcBef>
              <a:spcAft>
                <a:spcPts val="1600"/>
              </a:spcAft>
              <a:buNone/>
            </a:pPr>
            <a:endParaRPr sz="1800" b="1">
              <a:latin typeface="Garamond"/>
              <a:ea typeface="Garamond"/>
              <a:cs typeface="Garamond"/>
              <a:sym typeface="Garamond"/>
            </a:endParaRPr>
          </a:p>
        </p:txBody>
      </p:sp>
      <p:sp>
        <p:nvSpPr>
          <p:cNvPr id="1048663" name="Google Shape;260;p22"/>
          <p:cNvSpPr txBox="1"/>
          <p:nvPr/>
        </p:nvSpPr>
        <p:spPr>
          <a:xfrm>
            <a:off x="79825" y="935175"/>
            <a:ext cx="5314500" cy="1437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800" dirty="0">
                <a:solidFill>
                  <a:schemeClr val="lt1"/>
                </a:solidFill>
                <a:highlight>
                  <a:schemeClr val="dk1"/>
                </a:highlight>
                <a:latin typeface="Montserrat"/>
                <a:ea typeface="Montserrat"/>
                <a:cs typeface="Montserrat"/>
                <a:sym typeface="Montserrat"/>
              </a:rPr>
              <a:t>The tables were imported into </a:t>
            </a:r>
            <a:r>
              <a:rPr lang="en-GB" sz="1800" dirty="0" err="1">
                <a:solidFill>
                  <a:schemeClr val="lt1"/>
                </a:solidFill>
                <a:highlight>
                  <a:schemeClr val="dk1"/>
                </a:highlight>
                <a:latin typeface="Montserrat"/>
                <a:ea typeface="Montserrat"/>
                <a:cs typeface="Montserrat"/>
                <a:sym typeface="Montserrat"/>
              </a:rPr>
              <a:t>Udy_Xpress</a:t>
            </a:r>
            <a:r>
              <a:rPr lang="en-GB" sz="1800" dirty="0">
                <a:solidFill>
                  <a:schemeClr val="lt1"/>
                </a:solidFill>
                <a:highlight>
                  <a:schemeClr val="dk1"/>
                </a:highlight>
                <a:latin typeface="Montserrat"/>
                <a:ea typeface="Montserrat"/>
                <a:cs typeface="Montserrat"/>
                <a:sym typeface="Montserrat"/>
              </a:rPr>
              <a:t> database in MySQL Workbench, then I wrote queries to interact with the data.  </a:t>
            </a:r>
            <a:endParaRPr dirty="0">
              <a:solidFill>
                <a:schemeClr val="lt1"/>
              </a:solidFill>
              <a:highlight>
                <a:schemeClr val="dk1"/>
              </a:highlight>
              <a:latin typeface="Montserrat"/>
              <a:ea typeface="Montserrat"/>
              <a:cs typeface="Montserrat"/>
              <a:sym typeface="Montserrat"/>
            </a:endParaRPr>
          </a:p>
        </p:txBody>
      </p:sp>
      <p:sp>
        <p:nvSpPr>
          <p:cNvPr id="1048664" name="Google Shape;261;p22"/>
          <p:cNvSpPr txBox="1"/>
          <p:nvPr/>
        </p:nvSpPr>
        <p:spPr>
          <a:xfrm>
            <a:off x="5485650" y="935175"/>
            <a:ext cx="3489600" cy="16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097169" name="Google Shape;262;p22"/>
          <p:cNvPicPr preferRelativeResize="0">
            <a:picLocks/>
          </p:cNvPicPr>
          <p:nvPr/>
        </p:nvPicPr>
        <p:blipFill>
          <a:blip r:embed="rId3">
            <a:alphaModFix/>
          </a:blip>
          <a:stretch>
            <a:fillRect/>
          </a:stretch>
        </p:blipFill>
        <p:spPr>
          <a:xfrm>
            <a:off x="5394325" y="878200"/>
            <a:ext cx="3695100" cy="1425521"/>
          </a:xfrm>
          <a:prstGeom prst="rect">
            <a:avLst/>
          </a:prstGeom>
          <a:noFill/>
          <a:ln>
            <a:noFill/>
          </a:ln>
        </p:spPr>
      </p:pic>
      <p:sp>
        <p:nvSpPr>
          <p:cNvPr id="1048665" name="Google Shape;263;p22"/>
          <p:cNvSpPr txBox="1"/>
          <p:nvPr/>
        </p:nvSpPr>
        <p:spPr>
          <a:xfrm>
            <a:off x="0" y="2628650"/>
            <a:ext cx="9089400" cy="23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097170" name="Google Shape;264;p22"/>
          <p:cNvPicPr preferRelativeResize="0">
            <a:picLocks/>
          </p:cNvPicPr>
          <p:nvPr/>
        </p:nvPicPr>
        <p:blipFill>
          <a:blip r:embed="rId4">
            <a:alphaModFix/>
          </a:blip>
          <a:stretch>
            <a:fillRect/>
          </a:stretch>
        </p:blipFill>
        <p:spPr>
          <a:xfrm>
            <a:off x="134400" y="2764125"/>
            <a:ext cx="8886676" cy="225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1048668" name="Google Shape;269;p23"/>
          <p:cNvSpPr txBox="1">
            <a:spLocks noGrp="1"/>
          </p:cNvSpPr>
          <p:nvPr>
            <p:ph type="title"/>
          </p:nvPr>
        </p:nvSpPr>
        <p:spPr>
          <a:xfrm>
            <a:off x="586200" y="57025"/>
            <a:ext cx="7971600" cy="86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Business Questions</a:t>
            </a:r>
            <a:endParaRPr dirty="0"/>
          </a:p>
        </p:txBody>
      </p:sp>
      <p:pic>
        <p:nvPicPr>
          <p:cNvPr id="2097171" name="Google Shape;271;p23"/>
          <p:cNvPicPr preferRelativeResize="0">
            <a:picLocks/>
          </p:cNvPicPr>
          <p:nvPr/>
        </p:nvPicPr>
        <p:blipFill>
          <a:blip r:embed="rId3">
            <a:alphaModFix/>
          </a:blip>
          <a:stretch>
            <a:fillRect/>
          </a:stretch>
        </p:blipFill>
        <p:spPr>
          <a:xfrm>
            <a:off x="3786350" y="832550"/>
            <a:ext cx="5086474" cy="1459775"/>
          </a:xfrm>
          <a:prstGeom prst="rect">
            <a:avLst/>
          </a:prstGeom>
          <a:noFill/>
          <a:ln>
            <a:noFill/>
          </a:ln>
        </p:spPr>
      </p:pic>
      <p:pic>
        <p:nvPicPr>
          <p:cNvPr id="2097172" name="Google Shape;272;p23"/>
          <p:cNvPicPr preferRelativeResize="0">
            <a:picLocks/>
          </p:cNvPicPr>
          <p:nvPr/>
        </p:nvPicPr>
        <p:blipFill>
          <a:blip r:embed="rId4">
            <a:alphaModFix/>
          </a:blip>
          <a:stretch>
            <a:fillRect/>
          </a:stretch>
        </p:blipFill>
        <p:spPr>
          <a:xfrm>
            <a:off x="3854775" y="2737125"/>
            <a:ext cx="5018050" cy="1984400"/>
          </a:xfrm>
          <a:prstGeom prst="rect">
            <a:avLst/>
          </a:prstGeom>
          <a:noFill/>
          <a:ln>
            <a:noFill/>
          </a:ln>
        </p:spPr>
      </p:pic>
      <p:sp>
        <p:nvSpPr>
          <p:cNvPr id="1048669" name="Google Shape;273;p23"/>
          <p:cNvSpPr txBox="1"/>
          <p:nvPr/>
        </p:nvSpPr>
        <p:spPr>
          <a:xfrm>
            <a:off x="228100" y="935175"/>
            <a:ext cx="3387300" cy="372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800" dirty="0">
                <a:solidFill>
                  <a:schemeClr val="lt1"/>
                </a:solidFill>
                <a:highlight>
                  <a:schemeClr val="dk1"/>
                </a:highlight>
                <a:latin typeface="Montserrat"/>
                <a:ea typeface="Montserrat"/>
                <a:cs typeface="Montserrat"/>
                <a:sym typeface="Montserrat"/>
              </a:rPr>
              <a:t>Your company is having a layoff and your boss tells you create a list of employees that does not have a degree.</a:t>
            </a:r>
            <a:endParaRPr dirty="0">
              <a:solidFill>
                <a:schemeClr val="lt1"/>
              </a:solidFill>
              <a:highlight>
                <a:schemeClr val="dk1"/>
              </a:highlight>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1048672" name="Google Shape;278;p24"/>
          <p:cNvSpPr txBox="1">
            <a:spLocks noGrp="1"/>
          </p:cNvSpPr>
          <p:nvPr>
            <p:ph type="title"/>
          </p:nvPr>
        </p:nvSpPr>
        <p:spPr>
          <a:xfrm>
            <a:off x="239500" y="79825"/>
            <a:ext cx="8786100" cy="79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Questions</a:t>
            </a:r>
          </a:p>
          <a:p>
            <a:pPr marL="0" lvl="0" indent="0" algn="ctr" rtl="0">
              <a:spcBef>
                <a:spcPts val="0"/>
              </a:spcBef>
              <a:spcAft>
                <a:spcPts val="0"/>
              </a:spcAft>
              <a:buNone/>
            </a:pPr>
            <a:endParaRPr lang="en-GB"/>
          </a:p>
        </p:txBody>
      </p:sp>
      <p:sp>
        <p:nvSpPr>
          <p:cNvPr id="1048673" name="Google Shape;280;p24"/>
          <p:cNvSpPr txBox="1"/>
          <p:nvPr/>
        </p:nvSpPr>
        <p:spPr>
          <a:xfrm>
            <a:off x="182475" y="901473"/>
            <a:ext cx="3638100" cy="2075700"/>
          </a:xfrm>
          <a:prstGeom prst="rect">
            <a:avLst/>
          </a:prstGeom>
          <a:noFill/>
          <a:ln>
            <a:noFill/>
          </a:ln>
        </p:spPr>
        <p:txBody>
          <a:bodyPr spcFirstLastPara="1" wrap="square" lIns="91425" tIns="91425" rIns="68650" bIns="91425" anchor="t" anchorCtr="0">
            <a:noAutofit/>
          </a:bodyPr>
          <a:lstStyle/>
          <a:p>
            <a:pPr marL="0" lvl="0" indent="0" algn="l" rtl="0">
              <a:spcBef>
                <a:spcPts val="0"/>
              </a:spcBef>
              <a:spcAft>
                <a:spcPts val="0"/>
              </a:spcAft>
              <a:buNone/>
            </a:pPr>
            <a:r>
              <a:rPr lang="en-GB" sz="2400" dirty="0">
                <a:solidFill>
                  <a:schemeClr val="lt1"/>
                </a:solidFill>
                <a:highlight>
                  <a:schemeClr val="dk1"/>
                </a:highlight>
                <a:latin typeface="Lato"/>
                <a:ea typeface="Lato"/>
                <a:cs typeface="Lato"/>
                <a:sym typeface="Lato"/>
              </a:rPr>
              <a:t>My boss wants to know the product that generated the most sales from the data we have. </a:t>
            </a:r>
            <a:endParaRPr sz="2400" dirty="0">
              <a:solidFill>
                <a:schemeClr val="lt1"/>
              </a:solidFill>
              <a:highlight>
                <a:schemeClr val="dk1"/>
              </a:highlight>
              <a:latin typeface="Lato"/>
              <a:ea typeface="Lato"/>
              <a:cs typeface="Lato"/>
              <a:sym typeface="Lato"/>
            </a:endParaRPr>
          </a:p>
        </p:txBody>
      </p:sp>
      <p:sp>
        <p:nvSpPr>
          <p:cNvPr id="1048674" name="Google Shape;281;p24"/>
          <p:cNvSpPr txBox="1"/>
          <p:nvPr/>
        </p:nvSpPr>
        <p:spPr>
          <a:xfrm>
            <a:off x="4014450" y="809725"/>
            <a:ext cx="4904100" cy="15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097173" name="Google Shape;282;p24"/>
          <p:cNvPicPr preferRelativeResize="0">
            <a:picLocks/>
          </p:cNvPicPr>
          <p:nvPr/>
        </p:nvPicPr>
        <p:blipFill>
          <a:blip r:embed="rId3">
            <a:alphaModFix/>
          </a:blip>
          <a:stretch>
            <a:fillRect/>
          </a:stretch>
        </p:blipFill>
        <p:spPr>
          <a:xfrm>
            <a:off x="3820575" y="1035285"/>
            <a:ext cx="4646225" cy="1471150"/>
          </a:xfrm>
          <a:prstGeom prst="rect">
            <a:avLst/>
          </a:prstGeom>
          <a:noFill/>
          <a:ln>
            <a:noFill/>
          </a:ln>
        </p:spPr>
      </p:pic>
      <p:sp>
        <p:nvSpPr>
          <p:cNvPr id="1048675" name="Google Shape;283;p24"/>
          <p:cNvSpPr txBox="1"/>
          <p:nvPr/>
        </p:nvSpPr>
        <p:spPr>
          <a:xfrm>
            <a:off x="182475" y="2554650"/>
            <a:ext cx="8843100" cy="23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097174" name="Google Shape;284;p24"/>
          <p:cNvPicPr preferRelativeResize="0">
            <a:picLocks/>
          </p:cNvPicPr>
          <p:nvPr/>
        </p:nvPicPr>
        <p:blipFill>
          <a:blip r:embed="rId4">
            <a:alphaModFix/>
          </a:blip>
          <a:stretch>
            <a:fillRect/>
          </a:stretch>
        </p:blipFill>
        <p:spPr>
          <a:xfrm>
            <a:off x="296525" y="2799850"/>
            <a:ext cx="8268375" cy="197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1048613" name="Google Shape;28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Problem</a:t>
            </a:r>
          </a:p>
        </p:txBody>
      </p:sp>
      <p:sp>
        <p:nvSpPr>
          <p:cNvPr id="1048614" name="Google Shape;290;p25"/>
          <p:cNvSpPr txBox="1">
            <a:spLocks noGrp="1"/>
          </p:cNvSpPr>
          <p:nvPr>
            <p:ph type="body" idx="1"/>
          </p:nvPr>
        </p:nvSpPr>
        <p:spPr>
          <a:xfrm>
            <a:off x="1297500" y="1556399"/>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700" dirty="0"/>
              <a:t>With my experience working as a data analyst at </a:t>
            </a:r>
            <a:r>
              <a:rPr lang="en-GB" sz="1700" dirty="0" err="1"/>
              <a:t>Udy_xpress</a:t>
            </a:r>
            <a:r>
              <a:rPr lang="en-GB" sz="1700" dirty="0"/>
              <a:t>, I noticed that in order to get the price of a product you have to manually search for the product code and price from the database. So I created a stored procedure that gives you the price of product when you input the product code(This is similar to scanning of a product barcode to get the price). Below is an illustration of me inputting the product code and getting the price.</a:t>
            </a:r>
            <a:endParaRPr dirty="0"/>
          </a:p>
          <a:p>
            <a:pPr marL="0" lvl="0" indent="0" algn="l" rtl="0">
              <a:spcBef>
                <a:spcPts val="1600"/>
              </a:spcBef>
              <a:spcAft>
                <a:spcPts val="1600"/>
              </a:spcAft>
              <a:buNone/>
            </a:pPr>
            <a:endParaRPr dirty="0"/>
          </a:p>
        </p:txBody>
      </p:sp>
      <p:sp>
        <p:nvSpPr>
          <p:cNvPr id="1048615" name="Google Shape;291;p25"/>
          <p:cNvSpPr txBox="1"/>
          <p:nvPr/>
        </p:nvSpPr>
        <p:spPr>
          <a:xfrm>
            <a:off x="1468125" y="2754000"/>
            <a:ext cx="3169200" cy="13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097164" name="Google Shape;292;p25"/>
          <p:cNvPicPr preferRelativeResize="0">
            <a:picLocks/>
          </p:cNvPicPr>
          <p:nvPr/>
        </p:nvPicPr>
        <p:blipFill>
          <a:blip r:embed="rId3">
            <a:alphaModFix/>
          </a:blip>
          <a:stretch>
            <a:fillRect/>
          </a:stretch>
        </p:blipFill>
        <p:spPr>
          <a:xfrm>
            <a:off x="1433475" y="3942113"/>
            <a:ext cx="3238500" cy="536625"/>
          </a:xfrm>
          <a:prstGeom prst="rect">
            <a:avLst/>
          </a:prstGeom>
          <a:noFill/>
          <a:ln>
            <a:noFill/>
          </a:ln>
        </p:spPr>
      </p:pic>
      <p:pic>
        <p:nvPicPr>
          <p:cNvPr id="2097165" name="Google Shape;293;p25"/>
          <p:cNvPicPr preferRelativeResize="0">
            <a:picLocks/>
          </p:cNvPicPr>
          <p:nvPr/>
        </p:nvPicPr>
        <p:blipFill>
          <a:blip r:embed="rId4">
            <a:alphaModFix/>
          </a:blip>
          <a:stretch>
            <a:fillRect/>
          </a:stretch>
        </p:blipFill>
        <p:spPr>
          <a:xfrm>
            <a:off x="5680125" y="3871238"/>
            <a:ext cx="1873125" cy="6075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901</Words>
  <Application>Microsoft Office PowerPoint</Application>
  <PresentationFormat>On-screen Show (16:9)</PresentationFormat>
  <Paragraphs>59</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Lato</vt:lpstr>
      <vt:lpstr>Garamond</vt:lpstr>
      <vt:lpstr>Montserrat</vt:lpstr>
      <vt:lpstr>Focus</vt:lpstr>
      <vt:lpstr>E-commerce Business Analysis</vt:lpstr>
      <vt:lpstr>Table Of Content  Introduction Procedures and tools used Entity Relational Diagram Data observation with Sql Business questions and Problems Conclusion</vt:lpstr>
      <vt:lpstr>Overview</vt:lpstr>
      <vt:lpstr>Procedures and tools used</vt:lpstr>
      <vt:lpstr>Entity Relational Diagram</vt:lpstr>
      <vt:lpstr>Data Observation With SQL</vt:lpstr>
      <vt:lpstr>Business Questions</vt:lpstr>
      <vt:lpstr>Business Questions </vt:lpstr>
      <vt:lpstr>Business Problem</vt:lpstr>
      <vt:lpstr>Business Questions</vt:lpstr>
      <vt:lpstr>Business Questions</vt:lpstr>
      <vt:lpstr>Business Questions</vt:lpstr>
      <vt:lpstr>Business Problem</vt:lpstr>
      <vt:lpstr>Business questions</vt:lpstr>
      <vt:lpstr>Business Problem</vt:lpstr>
      <vt:lpstr>Business Problem</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Business Analysis</dc:title>
  <dc:creator>Ak</dc:creator>
  <cp:lastModifiedBy>Udeme Umana</cp:lastModifiedBy>
  <cp:revision>3</cp:revision>
  <dcterms:created xsi:type="dcterms:W3CDTF">2023-03-14T21:37:10Z</dcterms:created>
  <dcterms:modified xsi:type="dcterms:W3CDTF">2023-08-24T16:23:56Z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c6b543293f4d48d8b21d5133705b8410</vt:lpwstr>
  </property>
</Properties>
</file>